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59" r:id="rId2"/>
    <p:sldId id="458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8" r:id="rId11"/>
    <p:sldId id="467" r:id="rId12"/>
    <p:sldId id="466" r:id="rId13"/>
    <p:sldId id="469" r:id="rId14"/>
    <p:sldId id="470" r:id="rId15"/>
    <p:sldId id="471" r:id="rId16"/>
    <p:sldId id="472" r:id="rId17"/>
    <p:sldId id="457" r:id="rId18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1734" autoAdjust="0"/>
  </p:normalViewPr>
  <p:slideViewPr>
    <p:cSldViewPr>
      <p:cViewPr varScale="1">
        <p:scale>
          <a:sx n="71" d="100"/>
          <a:sy n="71" d="100"/>
        </p:scale>
        <p:origin x="-18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2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Some material for this discussion taken from </a:t>
            </a:r>
            <a:r>
              <a:rPr lang="en-US" i="1" dirty="0" smtClean="0"/>
              <a:t>Software Evolution</a:t>
            </a:r>
            <a:r>
              <a:rPr lang="en-US" dirty="0" smtClean="0"/>
              <a:t>, by Tom </a:t>
            </a:r>
            <a:r>
              <a:rPr lang="en-US" dirty="0" err="1" smtClean="0"/>
              <a:t>Mens</a:t>
            </a:r>
            <a:r>
              <a:rPr lang="en-US" dirty="0" smtClean="0"/>
              <a:t> and Serge </a:t>
            </a:r>
            <a:r>
              <a:rPr lang="en-US" dirty="0" err="1" smtClean="0"/>
              <a:t>Demeyer</a:t>
            </a:r>
            <a:r>
              <a:rPr lang="en-US" dirty="0" smtClean="0"/>
              <a:t> (</a:t>
            </a:r>
            <a:r>
              <a:rPr lang="en-US" dirty="0" err="1" smtClean="0"/>
              <a:t>Eds</a:t>
            </a:r>
            <a:r>
              <a:rPr lang="en-US" dirty="0" smtClean="0"/>
              <a:t>), Springer,</a:t>
            </a:r>
            <a:r>
              <a:rPr lang="en-US" baseline="0" dirty="0" smtClean="0"/>
              <a:t> 2010, ISBN – 978-642-09529-0.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Evolution cartoon from http://blog.zopim.com/2013/11/28/evolution-sale/.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4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06C23-2C0D-5B40-9C5F-A142580E2DDB}" type="slidenum">
              <a:rPr lang="en-US"/>
              <a:pPr/>
              <a:t>17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593-710C-4ACA-9DF2-656318B6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1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8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1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flowingdata.com/2010/10/12/software-evolution-storylines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.infocollections.com/ebook%202/Computer/Microsoft%20Technologies/General/Modernizing_Legacy_Systems/0321118847_ch05lev1sec2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-304800"/>
            <a:ext cx="77724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</a:t>
            </a: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9, </a:t>
            </a: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 </a:t>
            </a: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 Model for Evolutionary Growth</a:t>
            </a:r>
            <a:endParaRPr lang="en-US" sz="36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3657600"/>
            <a:ext cx="3733800" cy="2057400"/>
          </a:xfrm>
        </p:spPr>
        <p:txBody>
          <a:bodyPr>
            <a:noAutofit/>
          </a:bodyPr>
          <a:lstStyle/>
          <a:p>
            <a:r>
              <a:rPr lang="en-US" sz="20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Cell: (937) 657-3885</a:t>
            </a:r>
            <a:br>
              <a:rPr lang="en-US" sz="2000" dirty="0">
                <a:ea typeface="ＭＳ Ｐゴシック"/>
                <a:cs typeface="ＭＳ Ｐゴシック"/>
              </a:rPr>
            </a:br>
            <a:r>
              <a:rPr lang="en-US" sz="2000" dirty="0">
                <a:ea typeface="ＭＳ Ｐゴシック"/>
                <a:cs typeface="ＭＳ Ｐゴシック"/>
              </a:rPr>
              <a:t>Email: chenowet@rose-hulman.edu</a:t>
            </a: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" y="59508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Apache Webserver evolution “storyline</a:t>
            </a:r>
            <a:r>
              <a:rPr lang="en-US" sz="1600" dirty="0"/>
              <a:t>,” from </a:t>
            </a:r>
            <a:r>
              <a:rPr lang="en-US" sz="1600" dirty="0">
                <a:hlinkClick r:id="rId5"/>
              </a:rPr>
              <a:t>http://flowingdata.com/2010/10/12/software-evolution-storylines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54292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Ingredients of successful evolution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Intermediate-level changes</a:t>
            </a:r>
            <a:r>
              <a:rPr lang="en-US" sz="2800" dirty="0" smtClean="0"/>
              <a:t> – something we do periodically.</a:t>
            </a:r>
          </a:p>
          <a:p>
            <a:pPr lvl="1"/>
            <a:r>
              <a:rPr lang="en-US" sz="2400" dirty="0" smtClean="0"/>
              <a:t>E.g., “search and destroy of software clones.”</a:t>
            </a:r>
          </a:p>
          <a:p>
            <a:pPr lvl="1"/>
            <a:r>
              <a:rPr lang="en-US" sz="2400" dirty="0" smtClean="0"/>
              <a:t>Changing big processes, like how repositories and load lines function.</a:t>
            </a:r>
          </a:p>
          <a:p>
            <a:pPr lvl="1"/>
            <a:r>
              <a:rPr lang="en-US" sz="2400" dirty="0" smtClean="0"/>
              <a:t>Analyzing bug report histories to decide how to get rid of a bunch all at once.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2099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5638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Above</a:t>
            </a:r>
            <a:r>
              <a:rPr lang="en-US" sz="1800" dirty="0" smtClean="0"/>
              <a:t> - Star Wars Episode 2:  Attack of the Clones poster.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75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know that “improving the associated processes” is important.</a:t>
            </a:r>
          </a:p>
          <a:p>
            <a:r>
              <a:rPr lang="en-US" dirty="0" smtClean="0"/>
              <a:t>A key part of this is “detecting” the problems in systematic ways.</a:t>
            </a:r>
          </a:p>
          <a:p>
            <a:r>
              <a:rPr lang="en-US" dirty="0" smtClean="0"/>
              <a:t>As a system grows, it needs more and more ways to look for related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evolves?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The data that the system uses</a:t>
            </a:r>
          </a:p>
          <a:p>
            <a:r>
              <a:rPr lang="en-US" dirty="0" smtClean="0"/>
              <a:t>The runtime environment</a:t>
            </a:r>
          </a:p>
          <a:p>
            <a:pPr lvl="1"/>
            <a:r>
              <a:rPr lang="en-US" dirty="0" smtClean="0"/>
              <a:t>Increasingly, these can’t be “stopped” to upgrade!</a:t>
            </a:r>
          </a:p>
          <a:p>
            <a:pPr lvl="1"/>
            <a:r>
              <a:rPr lang="en-US" dirty="0" smtClean="0"/>
              <a:t>Switching – like from a product to SOA</a:t>
            </a:r>
          </a:p>
          <a:p>
            <a:r>
              <a:rPr lang="en-US" dirty="0" smtClean="0"/>
              <a:t>Languages and tools</a:t>
            </a:r>
            <a:endParaRPr lang="en-US" dirty="0"/>
          </a:p>
        </p:txBody>
      </p:sp>
      <p:pic>
        <p:nvPicPr>
          <p:cNvPr id="1026" name="Picture 2" descr="http://blog.zopim.com/wp-content/uploads/2013/11/Evolution-des-wiss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456353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Sample Theory Paper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SIGSOFT article by </a:t>
            </a:r>
            <a:r>
              <a:rPr lang="en-US" dirty="0" err="1" smtClean="0"/>
              <a:t>Bastani</a:t>
            </a:r>
            <a:r>
              <a:rPr lang="en-US" dirty="0" smtClean="0"/>
              <a:t> &amp; </a:t>
            </a:r>
            <a:r>
              <a:rPr lang="en-US" dirty="0" err="1" smtClean="0"/>
              <a:t>Bastani</a:t>
            </a:r>
            <a:r>
              <a:rPr lang="en-US" dirty="0" smtClean="0"/>
              <a:t> (2007)</a:t>
            </a:r>
          </a:p>
          <a:p>
            <a:r>
              <a:rPr lang="en-US" dirty="0" smtClean="0"/>
              <a:t>Main ideas:</a:t>
            </a:r>
          </a:p>
          <a:p>
            <a:pPr lvl="1"/>
            <a:r>
              <a:rPr lang="en-US" dirty="0" smtClean="0"/>
              <a:t>Most research on evolvable systems has been in a specific domain.</a:t>
            </a:r>
          </a:p>
          <a:p>
            <a:pPr lvl="2"/>
            <a:r>
              <a:rPr lang="en-US" dirty="0" smtClean="0"/>
              <a:t>Can we design systems generally, that can adapt to new requirements?</a:t>
            </a:r>
          </a:p>
          <a:p>
            <a:pPr lvl="1"/>
            <a:r>
              <a:rPr lang="en-US" dirty="0" smtClean="0"/>
              <a:t>What’s an efficient methodology for a system when we don’t know the boundaries?</a:t>
            </a:r>
          </a:p>
          <a:p>
            <a:pPr lvl="2"/>
            <a:r>
              <a:rPr lang="en-US" dirty="0" smtClean="0"/>
              <a:t>Suggest a “DNA replication process”</a:t>
            </a:r>
          </a:p>
          <a:p>
            <a:pPr lvl="2"/>
            <a:r>
              <a:rPr lang="en-US" dirty="0" smtClean="0"/>
              <a:t>E.g., have a framework to fill in for enhancements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0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Bastani</a:t>
            </a:r>
            <a:r>
              <a:rPr lang="en-US" dirty="0"/>
              <a:t> &amp; </a:t>
            </a:r>
            <a:r>
              <a:rPr lang="en-US" dirty="0" err="1"/>
              <a:t>Bastani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Sample Theory Paper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do the authors mean by “evolvable”?</a:t>
            </a:r>
          </a:p>
          <a:p>
            <a:pPr lvl="1"/>
            <a:r>
              <a:rPr lang="en-US" dirty="0" smtClean="0"/>
              <a:t>User adaptation (requirements &amp; preferences)</a:t>
            </a:r>
          </a:p>
          <a:p>
            <a:pPr lvl="1"/>
            <a:r>
              <a:rPr lang="en-US" dirty="0" smtClean="0"/>
              <a:t>Environmental adaptation</a:t>
            </a:r>
          </a:p>
          <a:p>
            <a:pPr lvl="2"/>
            <a:r>
              <a:rPr lang="en-US" dirty="0" smtClean="0"/>
              <a:t>Includes responding to context changes dynamically</a:t>
            </a:r>
          </a:p>
          <a:p>
            <a:r>
              <a:rPr lang="en-US" dirty="0" smtClean="0"/>
              <a:t>System needs to accept modifications at all levels (including architectural).</a:t>
            </a:r>
          </a:p>
          <a:p>
            <a:r>
              <a:rPr lang="en-US" dirty="0" smtClean="0"/>
              <a:t>An “Evolvable System” can adapt to these.</a:t>
            </a:r>
          </a:p>
          <a:p>
            <a:r>
              <a:rPr lang="en-US" dirty="0" smtClean="0"/>
              <a:t>An “Open System” is not rigidly controlled by a central authority.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4290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0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Bastani</a:t>
            </a:r>
            <a:r>
              <a:rPr lang="en-US" dirty="0"/>
              <a:t> &amp; </a:t>
            </a:r>
            <a:r>
              <a:rPr lang="en-US" dirty="0" err="1"/>
              <a:t>Bastani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6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Sample Theory Paper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authors describe a variety of things an open, evolvable system would have to do.</a:t>
            </a:r>
          </a:p>
          <a:p>
            <a:pPr lvl="1"/>
            <a:r>
              <a:rPr lang="en-US" dirty="0" smtClean="0"/>
              <a:t>They generalize these descriptions as much as possible.</a:t>
            </a:r>
          </a:p>
          <a:p>
            <a:pPr lvl="1"/>
            <a:r>
              <a:rPr lang="en-US" dirty="0" smtClean="0"/>
              <a:t>E.g., “We believe for a system to be evolvable, it needs to be fundamentally as disintegrated as possible.”  I.e., it should be built through Composition versus Inheritance.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0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Bastani</a:t>
            </a:r>
            <a:r>
              <a:rPr lang="en-US" dirty="0"/>
              <a:t> &amp; </a:t>
            </a:r>
            <a:r>
              <a:rPr lang="en-US" dirty="0" err="1"/>
              <a:t>Bastani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2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Sample Theory Paper -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genetic analogy comes from their conceptual requirement # 3:</a:t>
            </a:r>
          </a:p>
          <a:p>
            <a:pPr lvl="1"/>
            <a:r>
              <a:rPr lang="en-US" dirty="0" smtClean="0"/>
              <a:t>The operational synonymity</a:t>
            </a:r>
            <a:r>
              <a:rPr lang="en-US" baseline="30000" dirty="0" smtClean="0"/>
              <a:t>1</a:t>
            </a:r>
            <a:r>
              <a:rPr lang="en-US" dirty="0" smtClean="0"/>
              <a:t> of writing the software system and running it.</a:t>
            </a:r>
          </a:p>
          <a:p>
            <a:pPr lvl="1"/>
            <a:r>
              <a:rPr lang="en-US" dirty="0" smtClean="0"/>
              <a:t>Suggests this must be done from some “roadmap” – a pattern or framework or style sheet.</a:t>
            </a:r>
          </a:p>
          <a:p>
            <a:r>
              <a:rPr lang="en-US" dirty="0" smtClean="0"/>
              <a:t>In the rest of the paper, they mine this DNA analogy.</a:t>
            </a:r>
          </a:p>
          <a:p>
            <a:r>
              <a:rPr lang="en-US" dirty="0" smtClean="0"/>
              <a:t>They look at what a system “does” rather than what it “is” as the key to making an evolvable system.</a:t>
            </a:r>
          </a:p>
          <a:p>
            <a:pPr lvl="1"/>
            <a:r>
              <a:rPr lang="en-US" dirty="0" smtClean="0"/>
              <a:t>Needs a “process model.”</a:t>
            </a:r>
          </a:p>
          <a:p>
            <a:r>
              <a:rPr lang="en-US" dirty="0" smtClean="0"/>
              <a:t>This is all, clearly, research!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6172200"/>
            <a:ext cx="746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1</a:t>
            </a:r>
            <a:r>
              <a:rPr lang="en-US" sz="1600" dirty="0" smtClean="0"/>
              <a:t>Synonymity </a:t>
            </a:r>
            <a:r>
              <a:rPr lang="en-US" sz="1600" dirty="0"/>
              <a:t>- the semantic relation that holds between two words that can (in a given context) express the same meaning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0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Bastani</a:t>
            </a:r>
            <a:r>
              <a:rPr lang="en-US" dirty="0"/>
              <a:t> &amp; </a:t>
            </a:r>
            <a:r>
              <a:rPr lang="en-US" dirty="0" err="1"/>
              <a:t>Bastani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8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Assignment and Milestone Reminders</a:t>
            </a:r>
            <a:endParaRPr lang="en-US" sz="3600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010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Related topics to Journal about (save </a:t>
            </a:r>
            <a:r>
              <a:rPr lang="en-US" sz="2800" dirty="0"/>
              <a:t>for week 9 if we discuss earlier!):</a:t>
            </a:r>
            <a:endParaRPr lang="en-US" sz="2800" dirty="0" smtClean="0"/>
          </a:p>
          <a:p>
            <a:pPr lvl="1"/>
            <a:r>
              <a:rPr lang="en-US" sz="2400" dirty="0" smtClean="0"/>
              <a:t>How often has your system needed major changes to its underlying design?</a:t>
            </a:r>
          </a:p>
          <a:p>
            <a:pPr lvl="1"/>
            <a:r>
              <a:rPr lang="en-US" sz="2400" dirty="0" smtClean="0"/>
              <a:t>What areas has this been in?  Is it predictable?</a:t>
            </a:r>
          </a:p>
          <a:p>
            <a:pPr lvl="1"/>
            <a:r>
              <a:rPr lang="en-US" sz="2400" dirty="0" smtClean="0"/>
              <a:t>What are the “intermediate level” changes that you have made periodically?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Prior to the 1970’s, the model for software development was like that of releasing any other product </a:t>
            </a:r>
          </a:p>
          <a:p>
            <a:pPr lvl="1"/>
            <a:r>
              <a:rPr lang="en-US" dirty="0" smtClean="0"/>
              <a:t>The main effort should be getting it out the door.</a:t>
            </a:r>
          </a:p>
          <a:p>
            <a:pPr lvl="1"/>
            <a:r>
              <a:rPr lang="en-US" dirty="0" smtClean="0"/>
              <a:t>The follow-on activities should be minimized </a:t>
            </a:r>
          </a:p>
          <a:p>
            <a:pPr lvl="2"/>
            <a:r>
              <a:rPr lang="en-US" dirty="0" smtClean="0"/>
              <a:t>These sounded like repair work.</a:t>
            </a:r>
          </a:p>
          <a:p>
            <a:r>
              <a:rPr lang="en-US" dirty="0" smtClean="0"/>
              <a:t>Work like the IBM OS/360 project led to the notion that software was different –</a:t>
            </a:r>
          </a:p>
          <a:p>
            <a:pPr lvl="1"/>
            <a:r>
              <a:rPr lang="en-US" dirty="0" smtClean="0"/>
              <a:t>Maintenance and enhancement was more likely to be ongoing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306157" cy="324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324600"/>
            <a:ext cx="8161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Above</a:t>
            </a:r>
            <a:r>
              <a:rPr lang="en-US" sz="1200" dirty="0" smtClean="0"/>
              <a:t> – A depiction of the Big Bang</a:t>
            </a:r>
            <a:r>
              <a:rPr lang="en-US" sz="1200" dirty="0"/>
              <a:t>, from http://</a:t>
            </a:r>
            <a:r>
              <a:rPr lang="en-US" sz="1200" dirty="0" smtClean="0"/>
              <a:t>scienceblogs.com/startswithabang/2010/07/the_last_great_prediction_of_t.php.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8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result…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once there was a waterfall, we got the spiral and iterative lifecycle models.</a:t>
            </a:r>
          </a:p>
          <a:p>
            <a:r>
              <a:rPr lang="en-US" dirty="0" smtClean="0"/>
              <a:t>The problems of software aging were recognized:</a:t>
            </a:r>
          </a:p>
          <a:p>
            <a:pPr lvl="1"/>
            <a:r>
              <a:rPr lang="en-US" dirty="0" smtClean="0"/>
              <a:t>Architecture deteriorates under the load of features originally not anticipated.</a:t>
            </a:r>
          </a:p>
          <a:p>
            <a:pPr lvl="1"/>
            <a:r>
              <a:rPr lang="en-US" dirty="0" smtClean="0"/>
              <a:t>Lehman started adding more laws to his model!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the remedies are partial…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development, for example:</a:t>
            </a:r>
          </a:p>
          <a:p>
            <a:pPr lvl="1"/>
            <a:r>
              <a:rPr lang="en-US" dirty="0" smtClean="0"/>
              <a:t>Fast initial creation of a product.</a:t>
            </a:r>
          </a:p>
          <a:p>
            <a:pPr lvl="1"/>
            <a:r>
              <a:rPr lang="en-US" dirty="0" smtClean="0"/>
              <a:t>Emphasis on prioritizing what’s important to do next.</a:t>
            </a:r>
          </a:p>
          <a:p>
            <a:pPr lvl="1"/>
            <a:r>
              <a:rPr lang="en-US" dirty="0" smtClean="0"/>
              <a:t>But unclear if the overall structure will last.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“Software evolution”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respected research area.  Sub topics:</a:t>
            </a:r>
          </a:p>
          <a:p>
            <a:pPr lvl="1"/>
            <a:r>
              <a:rPr lang="en-US" dirty="0" smtClean="0"/>
              <a:t>“What and why” – analyzing the inevitabilities</a:t>
            </a:r>
          </a:p>
          <a:p>
            <a:pPr lvl="1"/>
            <a:r>
              <a:rPr lang="en-US" dirty="0" smtClean="0"/>
              <a:t>“How” – improved processes</a:t>
            </a:r>
          </a:p>
          <a:p>
            <a:r>
              <a:rPr lang="en-US" dirty="0" smtClean="0"/>
              <a:t>Where most of us live, as software developers</a:t>
            </a:r>
          </a:p>
          <a:p>
            <a:r>
              <a:rPr lang="en-US" dirty="0" smtClean="0"/>
              <a:t>Includes all the types of maintenance –</a:t>
            </a:r>
          </a:p>
          <a:p>
            <a:pPr lvl="1"/>
            <a:r>
              <a:rPr lang="en-US" dirty="0" smtClean="0"/>
              <a:t>Perfective</a:t>
            </a:r>
          </a:p>
          <a:p>
            <a:pPr lvl="1"/>
            <a:r>
              <a:rPr lang="en-US" dirty="0" smtClean="0"/>
              <a:t>Corrective</a:t>
            </a:r>
          </a:p>
          <a:p>
            <a:pPr lvl="1"/>
            <a:r>
              <a:rPr lang="en-US" dirty="0" smtClean="0"/>
              <a:t>Adaptive</a:t>
            </a:r>
          </a:p>
          <a:p>
            <a:pPr lvl="1"/>
            <a:r>
              <a:rPr lang="en-US" dirty="0" smtClean="0"/>
              <a:t>Preventive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Reverse and re-engineering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8637"/>
            <a:ext cx="3581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Reverse – seems like the avoidable one!</a:t>
            </a:r>
          </a:p>
          <a:p>
            <a:pPr lvl="1"/>
            <a:r>
              <a:rPr lang="en-US" dirty="0" smtClean="0"/>
              <a:t>Can also be seen as the start of any new project.</a:t>
            </a:r>
          </a:p>
          <a:p>
            <a:pPr lvl="1"/>
            <a:r>
              <a:rPr lang="en-US" dirty="0" smtClean="0"/>
              <a:t>Includes “how the same job is done now” in analyzing requirements.</a:t>
            </a:r>
          </a:p>
          <a:p>
            <a:r>
              <a:rPr lang="en-US" dirty="0" smtClean="0"/>
              <a:t>Reengineering – </a:t>
            </a:r>
          </a:p>
          <a:p>
            <a:pPr lvl="1"/>
            <a:r>
              <a:rPr lang="en-US" dirty="0" smtClean="0"/>
              <a:t>The “horseshoe model” describes it. 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Refactoring is a part of that.</a:t>
            </a:r>
          </a:p>
          <a:p>
            <a:pPr lvl="1"/>
            <a:r>
              <a:rPr lang="en-US" dirty="0" smtClean="0"/>
              <a:t>Visualizations (see last discussion!) can be very useful in understanding the existing system.</a:t>
            </a:r>
          </a:p>
          <a:p>
            <a:pPr lvl="1"/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762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5486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Above</a:t>
            </a:r>
            <a:r>
              <a:rPr lang="en-US" sz="1200" dirty="0" smtClean="0"/>
              <a:t> – a fairly fancy version of the “horseshoe model</a:t>
            </a:r>
            <a:r>
              <a:rPr lang="en-US" sz="1200" dirty="0"/>
              <a:t>,” from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learning.infocollections.com/ebook%202/Computer/Microsoft%20Technologies/General/Modernizing_Legacy_Systems/0321118847_ch05lev1sec2.html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71735"/>
            <a:ext cx="236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Recall </a:t>
            </a:r>
            <a:r>
              <a:rPr lang="en-US" dirty="0" smtClean="0">
                <a:solidFill>
                  <a:srgbClr val="FF0000"/>
                </a:solidFill>
              </a:rPr>
              <a:t>the model!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possible reengineering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Restructuring</a:t>
            </a:r>
            <a:r>
              <a:rPr lang="en-US" dirty="0" smtClean="0"/>
              <a:t> – do major surgery on the existing system.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rearchitect</a:t>
            </a:r>
            <a:r>
              <a:rPr lang="en-US" dirty="0" smtClean="0"/>
              <a:t> it to allow more features to be added.</a:t>
            </a:r>
          </a:p>
          <a:p>
            <a:pPr lvl="1"/>
            <a:r>
              <a:rPr lang="en-US" dirty="0" smtClean="0"/>
              <a:t>E.g., redesign for a new environment.</a:t>
            </a:r>
          </a:p>
          <a:p>
            <a:pPr lvl="2"/>
            <a:r>
              <a:rPr lang="en-US" dirty="0" smtClean="0"/>
              <a:t>Like “make it SOA instead of a product installed remotely.”</a:t>
            </a:r>
          </a:p>
          <a:p>
            <a:r>
              <a:rPr lang="en-US" b="1" dirty="0" smtClean="0"/>
              <a:t>Forward engineering</a:t>
            </a:r>
            <a:r>
              <a:rPr lang="en-US" dirty="0" smtClean="0"/>
              <a:t> – build an entirely new system to replace this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Ingredients of successful evolution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Incremental changes</a:t>
            </a:r>
            <a:r>
              <a:rPr lang="en-US" sz="2800" dirty="0" smtClean="0"/>
              <a:t> (what we do all the time) –</a:t>
            </a:r>
          </a:p>
          <a:p>
            <a:pPr lvl="1"/>
            <a:r>
              <a:rPr lang="en-US" sz="2400" dirty="0" smtClean="0"/>
              <a:t>Program comprehension by the maintainers</a:t>
            </a:r>
          </a:p>
          <a:p>
            <a:pPr lvl="1"/>
            <a:r>
              <a:rPr lang="en-US" sz="2400" dirty="0" smtClean="0"/>
              <a:t>Impact analysis:</a:t>
            </a:r>
          </a:p>
          <a:p>
            <a:pPr lvl="2"/>
            <a:r>
              <a:rPr lang="en-US" sz="2000" dirty="0" smtClean="0"/>
              <a:t>Includes forecasting what a change will cost!</a:t>
            </a:r>
          </a:p>
          <a:p>
            <a:pPr lvl="2"/>
            <a:r>
              <a:rPr lang="en-US" sz="2000" dirty="0" smtClean="0"/>
              <a:t>Refactoring or restructuring often is needed.</a:t>
            </a:r>
          </a:p>
          <a:p>
            <a:pPr lvl="1"/>
            <a:r>
              <a:rPr lang="en-US" sz="2400" dirty="0" smtClean="0"/>
              <a:t>Validation and verification:</a:t>
            </a:r>
          </a:p>
          <a:p>
            <a:pPr lvl="2"/>
            <a:r>
              <a:rPr lang="en-US" sz="2000" dirty="0" smtClean="0"/>
              <a:t>Regression testing</a:t>
            </a:r>
          </a:p>
          <a:p>
            <a:pPr lvl="2"/>
            <a:r>
              <a:rPr lang="en-US" sz="2000" dirty="0" smtClean="0"/>
              <a:t>Adding tests for the new / changed features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62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Ingredients of successful evolution 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Large-scale changes</a:t>
            </a:r>
            <a:r>
              <a:rPr lang="en-US" sz="2800" dirty="0" smtClean="0"/>
              <a:t> (like restructuring or rewriting the system) need to consider these issues:</a:t>
            </a:r>
          </a:p>
          <a:p>
            <a:pPr lvl="1"/>
            <a:r>
              <a:rPr lang="en-US" sz="2400" dirty="0" smtClean="0"/>
              <a:t>Require time spent working on things that don’t look like “features” – always a show stopper.</a:t>
            </a:r>
          </a:p>
          <a:p>
            <a:pPr lvl="1"/>
            <a:r>
              <a:rPr lang="en-US" sz="2400" dirty="0" smtClean="0"/>
              <a:t>The same managers who didn’t want </a:t>
            </a:r>
            <a:br>
              <a:rPr lang="en-US" sz="2400" dirty="0" smtClean="0"/>
            </a:br>
            <a:r>
              <a:rPr lang="en-US" sz="2400" dirty="0" smtClean="0"/>
              <a:t>time spent on “architecture” earlier, </a:t>
            </a:r>
            <a:br>
              <a:rPr lang="en-US" sz="2400" dirty="0" smtClean="0"/>
            </a:br>
            <a:r>
              <a:rPr lang="en-US" sz="2400" dirty="0" smtClean="0"/>
              <a:t>may now be shocked to hear that </a:t>
            </a:r>
            <a:br>
              <a:rPr lang="en-US" sz="2400" dirty="0" smtClean="0"/>
            </a:br>
            <a:r>
              <a:rPr lang="en-US" sz="2400" dirty="0" smtClean="0"/>
              <a:t>you’re about to lose 6 months to </a:t>
            </a:r>
            <a:br>
              <a:rPr lang="en-US" sz="2400" dirty="0" smtClean="0"/>
            </a:br>
            <a:r>
              <a:rPr lang="en-US" sz="2400" dirty="0" smtClean="0"/>
              <a:t>rewrite the whole thing.</a:t>
            </a:r>
          </a:p>
          <a:p>
            <a:pPr lvl="1"/>
            <a:r>
              <a:rPr lang="en-US" sz="2400" dirty="0" smtClean="0"/>
              <a:t>Need sufficient metrics to know</a:t>
            </a:r>
            <a:br>
              <a:rPr lang="en-US" sz="2400" dirty="0" smtClean="0"/>
            </a:br>
            <a:r>
              <a:rPr lang="en-US" sz="2400" dirty="0" smtClean="0"/>
              <a:t>when the design is crumbling!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15" y="3505200"/>
            <a:ext cx="2857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5791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Above</a:t>
            </a:r>
            <a:r>
              <a:rPr lang="en-US" sz="1800" dirty="0" smtClean="0"/>
              <a:t> – The </a:t>
            </a:r>
            <a:r>
              <a:rPr lang="en-US" sz="1800" dirty="0" err="1" smtClean="0"/>
              <a:t>Fram</a:t>
            </a:r>
            <a:r>
              <a:rPr lang="en-US" sz="1800" dirty="0" smtClean="0"/>
              <a:t> oil filter “pay me now or pay me later” guys.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19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41280</TotalTime>
  <Words>1095</Words>
  <Application>Microsoft Office PowerPoint</Application>
  <PresentationFormat>On-screen Show (4:3)</PresentationFormat>
  <Paragraphs>125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Software Maintenance and Evolution CSSE 575: Session 9, Part 2  A Model for Evolutionary Growth</vt:lpstr>
      <vt:lpstr>In the beginning…</vt:lpstr>
      <vt:lpstr>As a result…</vt:lpstr>
      <vt:lpstr>All the remedies are partial…</vt:lpstr>
      <vt:lpstr>“Software evolution” is…</vt:lpstr>
      <vt:lpstr>Reverse and re-engineering</vt:lpstr>
      <vt:lpstr>Two possible reengineering goals</vt:lpstr>
      <vt:lpstr>Ingredients of successful evolution - 1</vt:lpstr>
      <vt:lpstr>Ingredients of successful evolution - 2</vt:lpstr>
      <vt:lpstr>Ingredients of successful evolution - 3</vt:lpstr>
      <vt:lpstr>Software improvement</vt:lpstr>
      <vt:lpstr>What evolves?</vt:lpstr>
      <vt:lpstr>Sample Theory Paper - 1</vt:lpstr>
      <vt:lpstr>Sample Theory Paper - 2</vt:lpstr>
      <vt:lpstr>Sample Theory Paper - 3</vt:lpstr>
      <vt:lpstr>Sample Theory Paper - 4</vt:lpstr>
      <vt:lpstr>Assignment and Milestone Reminders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160</cp:revision>
  <cp:lastPrinted>2010-05-04T14:26:09Z</cp:lastPrinted>
  <dcterms:created xsi:type="dcterms:W3CDTF">2010-04-22T14:18:42Z</dcterms:created>
  <dcterms:modified xsi:type="dcterms:W3CDTF">2014-02-11T20:04:17Z</dcterms:modified>
</cp:coreProperties>
</file>